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</p:sldMasterIdLst>
  <p:notesMasterIdLst>
    <p:notesMasterId r:id="rId20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955AF-9260-48E7-9E4A-03224ABF9FAB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6CC83-B09D-4BF4-AC2A-4B9D4D3E6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02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4D9F98-1956-4ADC-B2AB-2822D0AA88BE}" type="slidenum">
              <a:rPr lang="ru-RU">
                <a:solidFill>
                  <a:prstClr val="black"/>
                </a:solidFill>
              </a:rPr>
              <a:pPr eaLnBrk="1" hangingPunct="1"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A8251D-ED14-4FC9-9A06-982FEA29FEB4}" type="slidenum">
              <a:rPr lang="ru-RU">
                <a:solidFill>
                  <a:prstClr val="black"/>
                </a:solidFill>
              </a:rPr>
              <a:pPr eaLnBrk="1" hangingPunct="1"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C4E8E33-96CD-476B-88D5-EEE0CF44C221}" type="slidenum">
              <a:rPr lang="ru-RU">
                <a:solidFill>
                  <a:prstClr val="black"/>
                </a:solidFill>
              </a:rPr>
              <a:pPr eaLnBrk="1" hangingPunct="1"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6B571B-B7C7-4020-97ED-151C6BBF5548}" type="slidenum">
              <a:rPr lang="ru-RU">
                <a:solidFill>
                  <a:prstClr val="black"/>
                </a:solidFill>
              </a:rPr>
              <a:pPr eaLnBrk="1" hangingPunct="1"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A06EE1E-F01F-4503-A557-DE95DFFC2645}" type="slidenum">
              <a:rPr lang="ru-RU">
                <a:solidFill>
                  <a:prstClr val="black"/>
                </a:solidFill>
              </a:rPr>
              <a:pPr eaLnBrk="1" hangingPunct="1"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329151-3120-4F75-A0F0-7BAE86BF6E47}" type="slidenum">
              <a:rPr lang="ru-RU">
                <a:solidFill>
                  <a:prstClr val="black"/>
                </a:solidFill>
              </a:rPr>
              <a:pPr eaLnBrk="1" hangingPunct="1"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C0548A-5F1E-45AF-923E-9A260A7F0C6F}" type="slidenum">
              <a:rPr lang="ru-RU">
                <a:solidFill>
                  <a:prstClr val="black"/>
                </a:solidFill>
              </a:rPr>
              <a:pPr eaLnBrk="1" hangingPunct="1"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6B436-A06F-4D2C-B41B-6BFC3C39B9E6}" type="slidenum">
              <a:rPr lang="ru-RU">
                <a:solidFill>
                  <a:prstClr val="black"/>
                </a:solidFill>
              </a:rPr>
              <a:pPr eaLnBrk="1" hangingPunct="1"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3DC0BC-32BF-421F-8200-F2B381FB5F53}" type="slidenum">
              <a:rPr lang="ru-RU">
                <a:solidFill>
                  <a:prstClr val="black"/>
                </a:solidFill>
              </a:rPr>
              <a:pPr eaLnBrk="1" hangingPunct="1"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16A6CBC-96B3-4FFD-9C6A-FF6DE7848F92}" type="slidenum">
              <a:rPr lang="ru-RU">
                <a:solidFill>
                  <a:prstClr val="black"/>
                </a:solidFill>
              </a:rPr>
              <a:pPr eaLnBrk="1" hangingPunct="1"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36473-FD00-4024-AFBE-8E7C1438F8FD}" type="slidenum">
              <a:rPr lang="ru-RU">
                <a:solidFill>
                  <a:prstClr val="black"/>
                </a:solidFill>
              </a:rPr>
              <a:pPr eaLnBrk="1" hangingPunct="1"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C4B461-70E2-46D0-9C79-EE994C13C83A}" type="slidenum">
              <a:rPr lang="ru-RU">
                <a:solidFill>
                  <a:prstClr val="black"/>
                </a:solidFill>
              </a:rPr>
              <a:pPr eaLnBrk="1" hangingPunct="1"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1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51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1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3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98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4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9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44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4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14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274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777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69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5966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83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73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26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1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53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20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9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6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8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212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9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49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0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757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47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1103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342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096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5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900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5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61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78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25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947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13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55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89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433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7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34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8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498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31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787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68EF9-D953-4C49-A500-AF1E9C8FFB8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594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AC180-D65C-432C-BAA7-47DC047BC5A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143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A4C80-3C8C-4069-AB9B-61A017F6C8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8366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79958-158C-4627-984E-68CC870D39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65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3A255-12CD-473C-8689-886AA06B2AF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227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87C46-FAC1-4B3B-A3E0-AE86B3046D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3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31D20-EB9C-4D92-AFB3-5F0D233C8A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1696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6FAA-01AC-468A-AC08-89EC20E934D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0123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6BE0-A196-4BDE-8388-00C23371AC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32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7F182-7B39-4F3F-9353-67E8614992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2566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10CB0-B713-4484-94B8-0D767110DF7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592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05444-4DFD-4086-9E67-A89A2DF934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1230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4512-CEF2-4CCA-B9B6-37155F1F6A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7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5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9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54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2DA6-ADF1-4AC9-8B9C-5F38397E536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4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0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8712968" cy="633670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i="1" dirty="0" smtClean="0">
                <a:solidFill>
                  <a:srgbClr val="0033CC"/>
                </a:solidFill>
              </a:rPr>
              <a:t>Тема </a:t>
            </a:r>
            <a:r>
              <a:rPr lang="ru-RU" i="1" dirty="0" smtClean="0">
                <a:solidFill>
                  <a:srgbClr val="0033CC"/>
                </a:solidFill>
              </a:rPr>
              <a:t>3. </a:t>
            </a:r>
            <a:r>
              <a:rPr lang="ru-RU" i="1" dirty="0" smtClean="0">
                <a:solidFill>
                  <a:srgbClr val="0033CC"/>
                </a:solidFill>
              </a:rPr>
              <a:t>Участники проекта</a:t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/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>План:</a:t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i="1" dirty="0" smtClean="0">
                <a:solidFill>
                  <a:srgbClr val="0033CC"/>
                </a:solidFill>
              </a:rPr>
              <a:t/>
            </a:r>
            <a:br>
              <a:rPr lang="ru-RU" i="1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1. Состав участников проекта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2.Постоянная/родительская организация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3.Команда проекта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4.Управляющий проектом</a:t>
            </a:r>
            <a:br>
              <a:rPr lang="ru-RU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9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CD462B-8370-425B-AB1F-4E9CFD52D369}" type="slidenum">
              <a:rPr lang="ru-RU">
                <a:solidFill>
                  <a:srgbClr val="000000"/>
                </a:solidFill>
              </a:rPr>
              <a:pPr eaLnBrk="1" hangingPunct="1"/>
              <a:t>10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Команда управления проектом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20688"/>
            <a:ext cx="8856984" cy="417673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Management Team</a:t>
            </a:r>
            <a:r>
              <a:rPr lang="ru-RU" sz="1800" dirty="0" smtClean="0"/>
              <a:t>) - Специфическая организационная структура, возглавляемая руководителем (</a:t>
            </a:r>
            <a:r>
              <a:rPr lang="ru-RU" sz="1800" i="1" dirty="0" smtClean="0"/>
              <a:t>главным менеджером</a:t>
            </a:r>
            <a:r>
              <a:rPr lang="ru-RU" sz="1800" dirty="0" smtClean="0"/>
              <a:t>) проекта, включающая членов команды проекта, которые непосредственно вовлечены в управление проектом, и создаваемая на период осуществления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Команда управления проектом</a:t>
            </a:r>
            <a:r>
              <a:rPr lang="ru-RU" sz="1800" dirty="0" smtClean="0"/>
              <a:t> - члены команды проекта, которые непосредственно вовлечены в управление проектом, включая представителей некоторых участников проекта и технический персонал.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В небольших проектах организации эта команда может включать в себя практически всех членов команды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Главная задача команды управления проектом </a:t>
            </a:r>
            <a:r>
              <a:rPr lang="ru-RU" sz="1800" dirty="0" smtClean="0"/>
              <a:t>-осуществление функций управления проектом для эффективного достижения целей проекта.</a:t>
            </a:r>
          </a:p>
        </p:txBody>
      </p:sp>
      <p:pic>
        <p:nvPicPr>
          <p:cNvPr id="11269" name="Picture 4" descr="Рис_УП_03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46082"/>
            <a:ext cx="8064251" cy="183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44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32EFFEE-0592-4A5E-819B-BC91B9228B65}" type="slidenum">
              <a:rPr lang="ru-RU">
                <a:solidFill>
                  <a:srgbClr val="000000"/>
                </a:solidFill>
              </a:rPr>
              <a:pPr eaLnBrk="1" hangingPunct="1"/>
              <a:t>11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6632"/>
            <a:ext cx="8856984" cy="504056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Степень вовлеченности в проект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720"/>
            <a:ext cx="8856984" cy="568863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По степени вовлеченности в проект в команде проекта можно выделить три группы участников: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основная группа</a:t>
            </a:r>
            <a:r>
              <a:rPr lang="ru-RU" sz="1800" dirty="0" smtClean="0"/>
              <a:t> - группа специалистов, непосредственно работающих над осуществлением проекта в тесном контакте друг с другом и знающих каждого члена группы;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вторичная группа</a:t>
            </a:r>
            <a:r>
              <a:rPr lang="ru-RU" sz="1800" dirty="0" smtClean="0"/>
              <a:t> - более обширная, чем основная группа, объединяет специалистов и организации, оказывающих содействие членам основной группы, но не участвующих напрямую в осуществлении проекта и достижении его целей;</a:t>
            </a:r>
          </a:p>
          <a:p>
            <a:pPr lvl="1" algn="just" eaLnBrk="1" hangingPunct="1">
              <a:lnSpc>
                <a:spcPct val="80000"/>
              </a:lnSpc>
            </a:pPr>
            <a:endParaRPr lang="ru-RU" sz="1800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ru-RU" sz="1800" i="1" dirty="0" smtClean="0">
                <a:solidFill>
                  <a:schemeClr val="accent2"/>
                </a:solidFill>
              </a:rPr>
              <a:t>вспомогательная (третичная) группа</a:t>
            </a:r>
            <a:r>
              <a:rPr lang="ru-RU" sz="1800" dirty="0" smtClean="0"/>
              <a:t> - люди, оказывающие влияние на членов основной и вторичной групп и на ход работ по проекту, но не вступающие с ними в прямое сотрудничество.</a:t>
            </a:r>
          </a:p>
          <a:p>
            <a:pPr marL="457200" lvl="1" indent="0" algn="just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Таким образом, </a:t>
            </a:r>
            <a:r>
              <a:rPr lang="ru-RU" sz="2000" i="1" dirty="0" smtClean="0">
                <a:solidFill>
                  <a:schemeClr val="accent2"/>
                </a:solidFill>
              </a:rPr>
              <a:t>команда проекта - это специфическая организация, возглавляемая руководителем проекта, создаваемая на период осуществления проекта с целью эффективного достижения его целей и имеющая свою организационную структуру.</a:t>
            </a:r>
          </a:p>
        </p:txBody>
      </p:sp>
    </p:spTree>
    <p:extLst>
      <p:ext uri="{BB962C8B-B14F-4D97-AF65-F5344CB8AC3E}">
        <p14:creationId xmlns:p14="http://schemas.microsoft.com/office/powerpoint/2010/main" val="19105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08902D5-674B-496E-B2C7-054AF7C4FD22}" type="slidenum">
              <a:rPr lang="ru-RU">
                <a:solidFill>
                  <a:srgbClr val="000000"/>
                </a:solidFill>
              </a:rPr>
              <a:pPr eaLnBrk="1" hangingPunct="1"/>
              <a:t>12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Управляющий проектом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20688"/>
            <a:ext cx="9036496" cy="62373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Управляющий проектом</a:t>
            </a:r>
            <a:r>
              <a:rPr lang="ru-RU" sz="1800" dirty="0" smtClean="0"/>
              <a:t> (</a:t>
            </a:r>
            <a:r>
              <a:rPr lang="en-US" sz="1800" i="1" dirty="0" smtClean="0"/>
              <a:t>Project Manager</a:t>
            </a:r>
            <a:r>
              <a:rPr lang="ru-RU" sz="1800" dirty="0" smtClean="0"/>
              <a:t>) - лицо, ответственное за управление проектом и результаты его осуществления.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dirty="0" smtClean="0">
                <a:solidFill>
                  <a:schemeClr val="accent2"/>
                </a:solidFill>
              </a:rPr>
              <a:t>Состав полномочий</a:t>
            </a:r>
            <a:r>
              <a:rPr lang="ru-RU" sz="1800" dirty="0" smtClean="0"/>
              <a:t> и ответственности управляющего проектом в каждом конкретном случае определяется контрактом с Заказчиком, однако, как правило, в целом перед ним и его командой ставится задача эффективного управления осуществлением проекта на протяжении всего жизненного цикла проекта.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Управляющий проектом несет </a:t>
            </a:r>
            <a:r>
              <a:rPr lang="ru-RU" sz="1800" i="1" dirty="0" smtClean="0">
                <a:solidFill>
                  <a:schemeClr val="accent2"/>
                </a:solidFill>
              </a:rPr>
              <a:t>ответственность</a:t>
            </a:r>
            <a:r>
              <a:rPr lang="ru-RU" sz="1800" dirty="0" smtClean="0"/>
              <a:t> за достижение целей проекта в рамках выделенного бюджета, в соответствии с плановыми сроками осуществления проекта и с заданным уровнем качества.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18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Для успешной работы управляющий проекта </a:t>
            </a:r>
            <a:r>
              <a:rPr lang="ru-RU" sz="1800" i="1" dirty="0" smtClean="0">
                <a:solidFill>
                  <a:schemeClr val="accent2"/>
                </a:solidFill>
              </a:rPr>
              <a:t>должен соответствовать</a:t>
            </a:r>
            <a:r>
              <a:rPr lang="ru-RU" sz="1800" dirty="0" smtClean="0"/>
              <a:t> некоторым </a:t>
            </a:r>
            <a:r>
              <a:rPr lang="ru-RU" sz="1800" i="1" dirty="0" smtClean="0">
                <a:solidFill>
                  <a:schemeClr val="accent2"/>
                </a:solidFill>
              </a:rPr>
              <a:t>требованиям</a:t>
            </a:r>
            <a:r>
              <a:rPr lang="ru-RU" sz="1800" dirty="0" smtClean="0"/>
              <a:t>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уметь взаимодействовать со специалистами различного уровня, профиля и квалификации;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понимать основные цели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иметь поддержку высшего руководства;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обеспечивать надежную информационную поддержку проекта;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ru-RU" sz="1800" dirty="0" smtClean="0"/>
              <a:t>разбираться в людях и уметь принимать оптимальные решения в различных ситуациях при управлении проектом.</a:t>
            </a:r>
          </a:p>
        </p:txBody>
      </p:sp>
    </p:spTree>
    <p:extLst>
      <p:ext uri="{BB962C8B-B14F-4D97-AF65-F5344CB8AC3E}">
        <p14:creationId xmlns:p14="http://schemas.microsoft.com/office/powerpoint/2010/main" val="42047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42434F-24A1-422C-864D-A539DC50257E}" type="slidenum">
              <a:rPr lang="ru-RU">
                <a:solidFill>
                  <a:srgbClr val="000000"/>
                </a:solidFill>
              </a:rPr>
              <a:pPr eaLnBrk="1" hangingPunct="1"/>
              <a:t>13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432048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Функции управляющего проектом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696"/>
            <a:ext cx="9036496" cy="59766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Управляющий проектом обычно выполняет следующие </a:t>
            </a:r>
            <a:r>
              <a:rPr lang="ru-RU" sz="2000" i="1" dirty="0" smtClean="0">
                <a:solidFill>
                  <a:schemeClr val="accent2"/>
                </a:solidFill>
              </a:rPr>
              <a:t>функции</a:t>
            </a:r>
            <a:r>
              <a:rPr lang="ru-RU" sz="2000" dirty="0" smtClean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команду проекта;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разрабатывает план проекта и обеспечивает достижение требуемых результатов;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разрешает межличностные конфликты;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разрешает вопросы распределения ресурсов на всех уровнях организации;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проводит переговоры;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устанавливает все необходимые коммуникационные связи;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интегрированную систему контроля изменений в проекте;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расставляет приоритеты;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участвует в подборе, подготовке и мотивации персонала;</a:t>
            </a:r>
          </a:p>
          <a:p>
            <a:pPr lvl="1" eaLnBrk="1" hangingPunct="1">
              <a:lnSpc>
                <a:spcPct val="80000"/>
              </a:lnSpc>
            </a:pPr>
            <a:endParaRPr lang="ru-RU" sz="1800" dirty="0" smtClean="0"/>
          </a:p>
          <a:p>
            <a:pPr lvl="1" eaLnBrk="1" hangingPunct="1">
              <a:lnSpc>
                <a:spcPct val="80000"/>
              </a:lnSpc>
            </a:pPr>
            <a:r>
              <a:rPr lang="ru-RU" sz="1800" dirty="0" smtClean="0"/>
              <a:t>формирует благоприятную атмосферу в команде.</a:t>
            </a:r>
          </a:p>
        </p:txBody>
      </p:sp>
    </p:spTree>
    <p:extLst>
      <p:ext uri="{BB962C8B-B14F-4D97-AF65-F5344CB8AC3E}">
        <p14:creationId xmlns:p14="http://schemas.microsoft.com/office/powerpoint/2010/main" val="1655044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Номер слайда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85427C-CA9E-412C-9469-6787703BE9FA}" type="slidenum">
              <a:rPr lang="ru-RU">
                <a:solidFill>
                  <a:srgbClr val="000000"/>
                </a:solidFill>
              </a:rPr>
              <a:pPr eaLnBrk="1" hangingPunct="1"/>
              <a:t>2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Состав участников проекта</a:t>
            </a:r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620689"/>
            <a:ext cx="8229600" cy="792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600" i="1" dirty="0" smtClean="0">
                <a:solidFill>
                  <a:schemeClr val="accent2"/>
                </a:solidFill>
              </a:rPr>
              <a:t>Участники проекта</a:t>
            </a:r>
            <a:r>
              <a:rPr lang="ru-RU" sz="1600" dirty="0" smtClean="0"/>
              <a:t> (</a:t>
            </a:r>
            <a:r>
              <a:rPr lang="en-US" sz="1600" dirty="0" smtClean="0"/>
              <a:t>Project Stakeholders</a:t>
            </a:r>
            <a:r>
              <a:rPr lang="ru-RU" sz="1600" dirty="0" smtClean="0"/>
              <a:t>) - физические лица и организации, которые непосредственно вовлечены в проект или чьи интересы могут быть затронуты при осуществлении проекта.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600" dirty="0" smtClean="0"/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8685347"/>
              </p:ext>
            </p:extLst>
          </p:nvPr>
        </p:nvGraphicFramePr>
        <p:xfrm>
          <a:off x="107504" y="1412776"/>
          <a:ext cx="8856984" cy="544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Документ" r:id="rId4" imgW="5315760" imgH="2979360" progId="Word.Document.8">
                  <p:embed/>
                </p:oleObj>
              </mc:Choice>
              <mc:Fallback>
                <p:oleObj name="Документ" r:id="rId4" imgW="5315760" imgH="2979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8856984" cy="544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589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A3C40B-8914-4E56-A530-B8382BC7934E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990600"/>
            <a:ext cx="8207375" cy="5105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1.	</a:t>
            </a:r>
            <a:r>
              <a:rPr lang="ru-RU" sz="1800" i="1" smtClean="0">
                <a:solidFill>
                  <a:schemeClr val="accent2"/>
                </a:solidFill>
              </a:rPr>
              <a:t>Инициатор</a:t>
            </a:r>
            <a:r>
              <a:rPr lang="ru-RU" sz="1800" smtClean="0"/>
              <a:t> - сторона, являющаяся автором главной идеи проекта, его предварительного обоснования и предложений по осуществлению проекта. В качестве инициатора может выступать практически любой из будущих участников проекта, но деловая инициатива по осуществлению проекта в конечном счете должна исходить от обретенного проектом заказчика.</a:t>
            </a:r>
            <a:r>
              <a:rPr lang="ru-RU" sz="1800" i="1" smtClean="0"/>
              <a:t> </a:t>
            </a:r>
            <a:endParaRPr lang="ru-RU" sz="180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2.	</a:t>
            </a:r>
            <a:r>
              <a:rPr lang="ru-RU" sz="1800" i="1" smtClean="0">
                <a:solidFill>
                  <a:schemeClr val="accent2"/>
                </a:solidFill>
              </a:rPr>
              <a:t>Заказчик</a:t>
            </a:r>
            <a:r>
              <a:rPr lang="ru-RU" sz="1800" smtClean="0"/>
              <a:t> - главная сторона, заинтересованная в осуществлении проекта и достижении его целей. Будущий владелец результатов проекта. Заказчик определяет основные требования к проекту, обеспечивает финансирование проекта за счет своих или привлекаемых средств, заключает контракты с основными исполнителями проекта и несет ответственность по этим контрактам, управляет процессом взаимодействия между всеми участниками проекта или делегирует основному исполнителю эту функцию, несет ответственность за проект в целом перед обществом и законом и т. п.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cs typeface="Times New Roman" pitchFamily="18" charset="0"/>
              </a:rPr>
              <a:t>3.	</a:t>
            </a:r>
            <a:r>
              <a:rPr lang="ru-RU" sz="1800" i="1" smtClean="0">
                <a:solidFill>
                  <a:schemeClr val="accent2"/>
                </a:solidFill>
              </a:rPr>
              <a:t>Инвестор</a:t>
            </a:r>
            <a:r>
              <a:rPr lang="ru-RU" sz="1800" smtClean="0"/>
              <a:t> - сторона, вкладывающая инвестиции в проект, например, посредством кредитов. Цель инвесторов - максимизация прибыли на свои инвестиции от реализации проекта. Если инвестор и заказчик не являются одним и тем же лицом, то в качестве инвесторов обычно выступают банки, инвестиционные фонды и другие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17921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7F5BC8-BD33-467B-9603-6F91022DA45B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Управляющий</a:t>
            </a:r>
            <a:r>
              <a:rPr lang="ru-RU" sz="1800" i="1" smtClean="0"/>
              <a:t> (главный менеджер) проектом</a:t>
            </a:r>
            <a:r>
              <a:rPr lang="ru-RU" sz="1800" smtClean="0"/>
              <a:t> - физическое лицо, которому делегируются полномочия по руководству всеми работами по осуществлению проекта: планированию, контролю и координации работ всех участников проекта. Он является индивидуально ответственным за осуществление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- специфическая организационная структура, совокупность физических и юридических лиц и их групп, объединенных целевым образом для осуществления проекта. Создается на период осуществления проекта. </a:t>
            </a:r>
            <a:r>
              <a:rPr lang="ru-RU" sz="1800" i="1" smtClean="0"/>
              <a:t>Главная задачи</a:t>
            </a:r>
            <a:r>
              <a:rPr lang="ru-RU" sz="1800" smtClean="0"/>
              <a:t> команды проекта -осуществление функций координации действий и согласование интересов всех участников проекта для достижения целей проекта.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Контрактор</a:t>
            </a:r>
            <a:r>
              <a:rPr lang="ru-RU" sz="1800" i="1" smtClean="0"/>
              <a:t> (генеральный контрактор)</a:t>
            </a:r>
            <a:r>
              <a:rPr lang="ru-RU" sz="1800" smtClean="0"/>
              <a:t> - сторона или участник проекта, вступающий в отношения с заказчиком и берущий на себя ответственность за выполнение работ и услуг по контракту - это может быть весь проект или его часть.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4"/>
            </a:pPr>
            <a:r>
              <a:rPr lang="ru-RU" sz="1800" i="1" smtClean="0">
                <a:solidFill>
                  <a:schemeClr val="accent2"/>
                </a:solidFill>
              </a:rPr>
              <a:t>Субконтрактор</a:t>
            </a:r>
            <a:r>
              <a:rPr lang="ru-RU" sz="1800" smtClean="0"/>
              <a:t> - вступает в договорные отношения с контрактором или субконтрактором более высокого уровня. Несет ответственность за выполнение работ и услуг в соответствии с контрактом.</a:t>
            </a:r>
          </a:p>
          <a:p>
            <a:pPr marL="381000" indent="-381000" eaLnBrk="1" hangingPunct="1">
              <a:lnSpc>
                <a:spcPct val="80000"/>
              </a:lnSpc>
            </a:pPr>
            <a:endParaRPr lang="ru-RU" sz="1800" smtClean="0"/>
          </a:p>
        </p:txBody>
      </p:sp>
    </p:spTree>
    <p:extLst>
      <p:ext uri="{BB962C8B-B14F-4D97-AF65-F5344CB8AC3E}">
        <p14:creationId xmlns:p14="http://schemas.microsoft.com/office/powerpoint/2010/main" val="270569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C9D452-2F4B-4320-8CD3-C15ADECCDDC4}" type="slidenum">
              <a:rPr lang="ru-RU">
                <a:solidFill>
                  <a:srgbClr val="000000"/>
                </a:solidFill>
              </a:rPr>
              <a:pPr eaLnBrk="1" hangingPunct="1"/>
              <a:t>5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Проектировщик</a:t>
            </a:r>
            <a:r>
              <a:rPr lang="ru-RU" sz="1800" smtClean="0"/>
              <a:t> - юридическое лицо, выполняющее по контракту проектно-изыскательские работы в рамках проекта. Вступает в договорные отношения с генконтрактором проекта или непосредственно с заказчиком</a:t>
            </a:r>
            <a:endParaRPr lang="ru-RU" sz="1800" i="1" smtClean="0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Генеральный подрядчик</a:t>
            </a:r>
            <a:r>
              <a:rPr lang="ru-RU" sz="1800" smtClean="0"/>
              <a:t> - юридическое лицо, чье предложение принято заказчиком. Несет ответственность за выполнение работ в соответствии с контрактом. Подбирает и заключает договоры с субподрядчиками на выполнение отдельных работ и услуг.</a:t>
            </a:r>
            <a:endParaRPr lang="ru-RU" sz="1800" i="1" smtClean="0"/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Поставщики</a:t>
            </a:r>
            <a:r>
              <a:rPr lang="ru-RU" sz="1800" smtClean="0"/>
              <a:t> - субконтракторы, осуществляющие разные виды поставок на контрактной основе - материалы, оборудование, транспортные средства и др.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Лицензоры/Лицензирующие организации</a:t>
            </a:r>
            <a:r>
              <a:rPr lang="ru-RU" sz="1800" smtClean="0"/>
              <a:t> - организации, выдающие лицензии на право владения земельным участком, ведения торгов, выполнения определенных видов работ и услуг и т. п.</a:t>
            </a:r>
          </a:p>
          <a:p>
            <a:pPr marL="381000" indent="-381000" algn="just" eaLnBrk="1" hangingPunct="1">
              <a:lnSpc>
                <a:spcPct val="80000"/>
              </a:lnSpc>
              <a:buFontTx/>
              <a:buAutoNum type="arabicPeriod" startAt="8"/>
            </a:pPr>
            <a:r>
              <a:rPr lang="ru-RU" sz="1800" i="1" smtClean="0">
                <a:solidFill>
                  <a:schemeClr val="accent2"/>
                </a:solidFill>
              </a:rPr>
              <a:t>Органы власти</a:t>
            </a:r>
            <a:r>
              <a:rPr lang="ru-RU" sz="1800" smtClean="0"/>
              <a:t> - сторона, удовлетворяющая свои интересы путем получения налогов от участников проекта, выдвигающая и поддерживающая экологические, социальные и другие общественные и государственные требования, связанные с реализацией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0803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22B046-144D-40C3-8292-A0792C3F7571}" type="slidenum">
              <a:rPr lang="ru-RU">
                <a:solidFill>
                  <a:srgbClr val="000000"/>
                </a:solidFill>
              </a:rPr>
              <a:pPr eaLnBrk="1" hangingPunct="1"/>
              <a:t>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Участники проекта</a:t>
            </a:r>
            <a:endParaRPr lang="ru-RU" sz="360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Владелец земельного участка</a:t>
            </a:r>
            <a:r>
              <a:rPr lang="ru-RU" sz="2000" smtClean="0"/>
              <a:t> - юридическое или физическое лицо, являющееся владельцем участка земли, вовлеченного в проект.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Производитель конечной продукции</a:t>
            </a:r>
            <a:r>
              <a:rPr lang="ru-RU" sz="2000" i="1" smtClean="0"/>
              <a:t> проекта</a:t>
            </a:r>
            <a:r>
              <a:rPr lang="ru-RU" sz="2000" smtClean="0"/>
              <a:t> осуществляет эксплуатацию созданных основных фондов и производит конечную продукцию.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Потребители конечной продукции</a:t>
            </a:r>
            <a:r>
              <a:rPr lang="ru-RU" sz="2000" smtClean="0"/>
              <a:t> - юридические и физические лица, являющиеся покупателями и пользователями конечной продукции, определяющие требования к производимой продукции и оказываемым услугам, формирующие спрос на них.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Общественные организации</a:t>
            </a:r>
            <a:r>
              <a:rPr lang="ru-RU" sz="2000" smtClean="0"/>
              <a:t> –слои населения, объединенные по интересам. </a:t>
            </a:r>
          </a:p>
          <a:p>
            <a:pPr marL="609600" indent="-609600" algn="just" eaLnBrk="1" hangingPunct="1">
              <a:lnSpc>
                <a:spcPct val="90000"/>
              </a:lnSpc>
              <a:buFontTx/>
              <a:buAutoNum type="arabicPeriod" startAt="13"/>
            </a:pPr>
            <a:r>
              <a:rPr lang="ru-RU" sz="2000" i="1" smtClean="0">
                <a:solidFill>
                  <a:schemeClr val="accent2"/>
                </a:solidFill>
              </a:rPr>
              <a:t>Конкурент</a:t>
            </a:r>
            <a:r>
              <a:rPr lang="ru-RU" sz="2000" i="1" smtClean="0"/>
              <a:t> - с</a:t>
            </a:r>
            <a:r>
              <a:rPr lang="ru-RU" sz="2000" smtClean="0"/>
              <a:t>торона, которая всегда не заинтересована в успешном осуществлении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1167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87C7AEC-B1BC-4B55-B7BF-2BDC11C817EF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Постоянная / родительская организация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Постоянная</a:t>
            </a:r>
            <a:r>
              <a:rPr lang="ru-RU" sz="1800" smtClean="0"/>
              <a:t> (</a:t>
            </a:r>
            <a:r>
              <a:rPr lang="en-US" sz="1800" i="1" smtClean="0"/>
              <a:t>Permanent Organization</a:t>
            </a:r>
            <a:r>
              <a:rPr lang="ru-RU" sz="1800" smtClean="0"/>
              <a:t>), или </a:t>
            </a:r>
            <a:r>
              <a:rPr lang="ru-RU" sz="1800" i="1" smtClean="0">
                <a:solidFill>
                  <a:schemeClr val="accent2"/>
                </a:solidFill>
              </a:rPr>
              <a:t>родительская</a:t>
            </a:r>
            <a:r>
              <a:rPr lang="ru-RU" sz="1800" smtClean="0"/>
              <a:t> (</a:t>
            </a:r>
            <a:r>
              <a:rPr lang="ru-RU" sz="1800" i="1" smtClean="0"/>
              <a:t>головная, материнская</a:t>
            </a:r>
            <a:r>
              <a:rPr lang="ru-RU" sz="1800" smtClean="0"/>
              <a:t>), </a:t>
            </a:r>
            <a:r>
              <a:rPr lang="ru-RU" sz="1800" i="1" smtClean="0"/>
              <a:t>организация</a:t>
            </a:r>
            <a:r>
              <a:rPr lang="ru-RU" sz="1800" smtClean="0"/>
              <a:t> (</a:t>
            </a:r>
            <a:r>
              <a:rPr lang="en-US" sz="1800" i="1" smtClean="0"/>
              <a:t>Parents Organization</a:t>
            </a:r>
            <a:r>
              <a:rPr lang="ru-RU" sz="1800" smtClean="0"/>
              <a:t>) - предприятие или организация, внутри которой возник проект и в интересах которой он осуществляется.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При этом </a:t>
            </a:r>
            <a:r>
              <a:rPr lang="ru-RU" sz="1800" i="1" smtClean="0"/>
              <a:t>головная организация</a:t>
            </a:r>
            <a:r>
              <a:rPr lang="ru-RU" sz="1800" smtClean="0"/>
              <a:t> рассматривает проект с точки зрения своего стратегического развития и играет роль </a:t>
            </a:r>
            <a:r>
              <a:rPr lang="ru-RU" sz="1800" i="1" smtClean="0"/>
              <a:t>родительской организации</a:t>
            </a:r>
            <a:r>
              <a:rPr lang="ru-RU" sz="1800" smtClean="0"/>
              <a:t> и/или </a:t>
            </a:r>
            <a:r>
              <a:rPr lang="ru-RU" sz="1800" i="1" smtClean="0">
                <a:solidFill>
                  <a:schemeClr val="accent2"/>
                </a:solidFill>
              </a:rPr>
              <a:t>владельца проекта</a:t>
            </a:r>
            <a:r>
              <a:rPr lang="ru-RU" sz="1800" smtClean="0"/>
              <a:t>. В отличие от временной организационной структуры проекта, головная организация является постоянной организацией. </a:t>
            </a:r>
          </a:p>
          <a:p>
            <a:pPr algn="just" eaLnBrk="1" hangingPunct="1">
              <a:buFontTx/>
              <a:buNone/>
            </a:pPr>
            <a:r>
              <a:rPr lang="ru-RU" sz="1800" smtClean="0"/>
              <a:t>В ходе реализации проекта владелец проекта вступает во взаимодействие с </a:t>
            </a:r>
            <a:r>
              <a:rPr lang="ru-RU" sz="1800" i="1" smtClean="0"/>
              <a:t>подрядчиками</a:t>
            </a:r>
            <a:r>
              <a:rPr lang="ru-RU" sz="1800" smtClean="0"/>
              <a:t>. Построенная в ходе реализации проекта организационная система поддерживается головной организацией. Участвуя в работе команды проекта, сотрудники головной организации представляют интересы владельца проекта. </a:t>
            </a:r>
          </a:p>
        </p:txBody>
      </p:sp>
    </p:spTree>
    <p:extLst>
      <p:ext uri="{BB962C8B-B14F-4D97-AF65-F5344CB8AC3E}">
        <p14:creationId xmlns:p14="http://schemas.microsoft.com/office/powerpoint/2010/main" val="11594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A33F4D-89CD-4447-9151-67274FC62E53}" type="slidenum">
              <a:rPr lang="ru-RU">
                <a:solidFill>
                  <a:srgbClr val="000000"/>
                </a:solidFill>
              </a:rPr>
              <a:pPr eaLnBrk="1" hangingPunct="1"/>
              <a:t>8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Команда проекта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(</a:t>
            </a:r>
            <a:r>
              <a:rPr lang="en-US" sz="1800" i="1" smtClean="0"/>
              <a:t>Project Team</a:t>
            </a:r>
            <a:r>
              <a:rPr lang="ru-RU" sz="1800" smtClean="0"/>
              <a:t>) - специфическая организационная структура, совокупность отдельных лиц, групп и/или организаций, привлеченных к выполнению работ проекта и ответственных перед руководителем проекта за их выполнение.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Создается целевым образом на период осуществления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Включает также всех внешних исполнителей и консультантов.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Команда проекта</a:t>
            </a:r>
            <a:r>
              <a:rPr lang="ru-RU" sz="1800" smtClean="0"/>
              <a:t> - совокупность индивидуумов и их групп, объединенных целевым образом для работы над проектом, специфическая организационная структура, создаваемая на период осуществления проекта либо одной из фаз его жизненного цикла.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Задача команды проекта</a:t>
            </a:r>
            <a:r>
              <a:rPr lang="ru-RU" sz="1800" smtClean="0"/>
              <a:t> - осуществление полного комплекса работ по проекту для достижения его целей.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В команду проекта входят лица, представляющие интересы различных участников проекта.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i="1" smtClean="0">
                <a:solidFill>
                  <a:schemeClr val="accent2"/>
                </a:solidFill>
              </a:rPr>
              <a:t>Главная задача команды проекта</a:t>
            </a:r>
            <a:r>
              <a:rPr lang="ru-RU" sz="1800" smtClean="0"/>
              <a:t> - осуществление функций координации действий и согласование интересов всех участников проекта для достижения целей проекта.</a:t>
            </a:r>
            <a:endParaRPr lang="ru-RU" sz="1800" i="1" smtClean="0"/>
          </a:p>
        </p:txBody>
      </p:sp>
    </p:spTree>
    <p:extLst>
      <p:ext uri="{BB962C8B-B14F-4D97-AF65-F5344CB8AC3E}">
        <p14:creationId xmlns:p14="http://schemas.microsoft.com/office/powerpoint/2010/main" val="75449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91B9B-E43B-4929-9EDD-0FD8413629F7}" type="slidenum">
              <a:rPr lang="ru-RU">
                <a:solidFill>
                  <a:srgbClr val="000000"/>
                </a:solidFill>
              </a:rPr>
              <a:pPr eaLnBrk="1" hangingPunct="1"/>
              <a:t>9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3962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noProof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Схема типовой команды </a:t>
            </a:r>
            <a:r>
              <a:rPr lang="ru-RU" sz="3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проекта</a:t>
            </a:r>
            <a:endParaRPr lang="ru-RU" sz="40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921732"/>
              </p:ext>
            </p:extLst>
          </p:nvPr>
        </p:nvGraphicFramePr>
        <p:xfrm>
          <a:off x="107504" y="692696"/>
          <a:ext cx="9036496" cy="616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4" imgW="6106320" imgH="3722400" progId="Word.Document.8">
                  <p:embed/>
                </p:oleObj>
              </mc:Choice>
              <mc:Fallback>
                <p:oleObj name="Документ" r:id="rId4" imgW="6106320" imgH="37224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692696"/>
                        <a:ext cx="9036496" cy="61653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419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ИТ">
  <a:themeElements>
    <a:clrScheme name="ИТ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И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Т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Т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Т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1144</Words>
  <Application>Microsoft Office PowerPoint</Application>
  <PresentationFormat>Экран (4:3)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 Office</vt:lpstr>
      <vt:lpstr>ИТ</vt:lpstr>
      <vt:lpstr>1_ИТ</vt:lpstr>
      <vt:lpstr>2_ИТ</vt:lpstr>
      <vt:lpstr>3_ИТ</vt:lpstr>
      <vt:lpstr>4_ИТ</vt:lpstr>
      <vt:lpstr>Документ</vt:lpstr>
      <vt:lpstr>Тема 3. Участники проекта  План:  1. Состав участников проекта 2.Постоянная/родительская организация 3.Команда проекта 4.Управляющий проектом </vt:lpstr>
      <vt:lpstr>1. Состав участников проекта</vt:lpstr>
      <vt:lpstr>Участники проекта</vt:lpstr>
      <vt:lpstr>Участники проекта</vt:lpstr>
      <vt:lpstr>Участники проекта</vt:lpstr>
      <vt:lpstr>Участники проекта</vt:lpstr>
      <vt:lpstr>2. Постоянная / родительская организация</vt:lpstr>
      <vt:lpstr>3. Команда проекта</vt:lpstr>
      <vt:lpstr>Схема типовой команды проекта</vt:lpstr>
      <vt:lpstr>Команда управления проектом</vt:lpstr>
      <vt:lpstr>Степень вовлеченности в проект </vt:lpstr>
      <vt:lpstr>4. Управляющий проектом</vt:lpstr>
      <vt:lpstr>Функции управляющего проектом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5.Участники проекта  План:  1. Состав участников проекта 2.Постоянная/родительская организация 3.Команда проекта 4.Управляющий проектом </dc:title>
  <dc:creator>Светлана Лёвушкина</dc:creator>
  <cp:lastModifiedBy>инна</cp:lastModifiedBy>
  <cp:revision>8</cp:revision>
  <dcterms:created xsi:type="dcterms:W3CDTF">2015-10-13T17:02:58Z</dcterms:created>
  <dcterms:modified xsi:type="dcterms:W3CDTF">2021-01-28T10:07:56Z</dcterms:modified>
</cp:coreProperties>
</file>